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27" r:id="rId4"/>
  </p:sldMasterIdLst>
  <p:notesMasterIdLst>
    <p:notesMasterId r:id="rId10"/>
  </p:notesMasterIdLst>
  <p:sldIdLst>
    <p:sldId id="328" r:id="rId5"/>
    <p:sldId id="257" r:id="rId6"/>
    <p:sldId id="267" r:id="rId7"/>
    <p:sldId id="268" r:id="rId8"/>
    <p:sldId id="269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aramond" panose="02020404030301010803" pitchFamily="18" charset="0"/>
      <p:regular r:id="rId17"/>
      <p:bold r:id="rId18"/>
      <p:italic r:id="rId19"/>
      <p:boldItalic r:id="rId20"/>
    </p:embeddedFont>
    <p:embeddedFont>
      <p:font typeface="Public Sans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16">
          <p15:clr>
            <a:srgbClr val="9AA0A6"/>
          </p15:clr>
        </p15:guide>
        <p15:guide id="2" orient="horz" pos="3096">
          <p15:clr>
            <a:srgbClr val="9AA0A6"/>
          </p15:clr>
        </p15:guide>
        <p15:guide id="3" orient="horz" pos="144">
          <p15:clr>
            <a:srgbClr val="9AA0A6"/>
          </p15:clr>
        </p15:guide>
        <p15:guide id="4" pos="1415">
          <p15:clr>
            <a:srgbClr val="9AA0A6"/>
          </p15:clr>
        </p15:guide>
        <p15:guide id="5" pos="4392">
          <p15:clr>
            <a:srgbClr val="9AA0A6"/>
          </p15:clr>
        </p15:guide>
        <p15:guide id="6" pos="2816">
          <p15:clr>
            <a:srgbClr val="9AA0A6"/>
          </p15:clr>
        </p15:guide>
        <p15:guide id="7" pos="2961">
          <p15:clr>
            <a:srgbClr val="9AA0A6"/>
          </p15:clr>
        </p15:guide>
        <p15:guide id="8" orient="horz" pos="1058">
          <p15:clr>
            <a:srgbClr val="9AA0A6"/>
          </p15:clr>
        </p15:guide>
        <p15:guide id="9" orient="horz" pos="1224">
          <p15:clr>
            <a:srgbClr val="9AA0A6"/>
          </p15:clr>
        </p15:guide>
        <p15:guide id="10" orient="horz" pos="1989">
          <p15:clr>
            <a:srgbClr val="9AA0A6"/>
          </p15:clr>
        </p15:guide>
        <p15:guide id="11" orient="horz" pos="2205">
          <p15:clr>
            <a:srgbClr val="9AA0A6"/>
          </p15:clr>
        </p15:guide>
        <p15:guide id="12">
          <p15:clr>
            <a:srgbClr val="9AA0A6"/>
          </p15:clr>
        </p15:guide>
        <p15:guide id="13" pos="141">
          <p15:clr>
            <a:srgbClr val="9AA0A6"/>
          </p15:clr>
        </p15:guide>
        <p15:guide id="14" pos="4248">
          <p15:clr>
            <a:srgbClr val="9AA0A6"/>
          </p15:clr>
        </p15:guide>
        <p15:guide id="15" pos="1551">
          <p15:clr>
            <a:srgbClr val="9AA0A6"/>
          </p15:clr>
        </p15:guide>
        <p15:guide id="16" orient="horz" pos="390">
          <p15:clr>
            <a:srgbClr val="9AA0A6"/>
          </p15:clr>
        </p15:guide>
        <p15:guide id="17" orient="horz" pos="4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839"/>
    <a:srgbClr val="007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4"/>
    <p:restoredTop sz="94571"/>
  </p:normalViewPr>
  <p:slideViewPr>
    <p:cSldViewPr snapToGrid="0">
      <p:cViewPr varScale="1">
        <p:scale>
          <a:sx n="175" d="100"/>
          <a:sy n="175" d="100"/>
        </p:scale>
        <p:origin x="872" y="160"/>
      </p:cViewPr>
      <p:guideLst>
        <p:guide pos="5616"/>
        <p:guide orient="horz" pos="3096"/>
        <p:guide orient="horz" pos="144"/>
        <p:guide pos="1415"/>
        <p:guide pos="4392"/>
        <p:guide pos="2816"/>
        <p:guide pos="2961"/>
        <p:guide orient="horz" pos="1058"/>
        <p:guide orient="horz" pos="1224"/>
        <p:guide orient="horz" pos="1989"/>
        <p:guide orient="horz" pos="2205"/>
        <p:guide/>
        <p:guide pos="141"/>
        <p:guide pos="4248"/>
        <p:guide pos="1551"/>
        <p:guide orient="horz" pos="390"/>
        <p:guide orient="horz" pos="4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5BE6-BC52-A143-BB37-3AAC4A4F61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7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0421df3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0421df3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0421df3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0421df3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effectLst/>
              </a:rPr>
              <a:t>refers to making preference decisions by evaluating and prioritizing a limited set of alternatives based on multiple conflict attributes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0421df3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0421df3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The adaptation of modularity to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multilyer</a:t>
            </a:r>
            <a:r>
              <a:rPr lang="en-US" b="0" i="0" dirty="0">
                <a:effectLst/>
                <a:latin typeface="Arial" panose="020B0604020202020204" pitchFamily="34" charset="0"/>
              </a:rPr>
              <a:t> set-ting. Each part of the formula is underlined with a color corresponding to its 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3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0421df3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0421df3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37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717A-EA88-E448-A898-7E0C4F43D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731B6-610A-4040-A929-C4CB4F17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00DAC-7DAE-3648-A5E0-952D2169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1B4F-A21A-F745-BB5D-AE5D927A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9C978-A7D4-414D-A3CD-B1472F9D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16534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D9D4-CC27-CC45-B938-2C190E8D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DFE44-B339-2846-80AD-F57CB1B8B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F583C-E649-D844-8AE9-3251FBED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5759B-D6F7-7F48-991D-B37384F1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4B0B-8B58-F544-A97A-96F3CA4D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2693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FF76D-D201-154D-A883-68975CCA9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A7D96-0668-C14E-A9D8-D60B6845D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A77FD-84BC-A64C-8FB5-CF9741BA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A3C89-2538-4647-A29A-5C9223AF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D4B17-F6F3-AC4D-A552-8763223E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12044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A84A-A0E6-794D-816F-CC901B45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E06E-0BDD-864C-A5B6-3FC1F31C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FCDF4-923C-8742-A137-A526E23C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DA37-2BBA-D245-9882-6989638B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040A-53F0-E444-8FD4-C7AB067B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90093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A3F7-632B-BF40-BA2B-4B0B8DF2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41618-096A-E54A-AFBC-7930B82D8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51D81-A3F0-8647-9C9E-6EC7CD78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95F39-B31E-A545-831B-50C6F2461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8AFF9-F194-374C-87AD-FDE59091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11517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47D2-DD0E-CD4E-9ADF-05344CA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B3DF-CF6F-C149-930F-FEB47ABD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5882-6D7C-2049-B987-882CF73D0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213E5-9E28-AB40-A064-57F9CE06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C4B4D-EDED-264D-B079-81082560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3861B-FAA9-3948-B006-BCE0E862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12264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031F-2339-FC4C-8F13-567F3B24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E44DA-124C-2F4A-A899-25CA682B6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F23A4-C1DA-4A42-A031-9A766C319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108C7-3C88-2E45-BFD6-08B1A290D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AD925-E577-A347-86DB-B5BC694E6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0831A-929D-9642-B0AC-86F898B6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B25FC-EF79-5647-B5A8-6C5711FD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8F702-6930-9E44-8984-6DAB7B72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61577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5E1F-EC35-A243-9E06-B4751A57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23022-97F5-D64B-92FE-BCEBCF6F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FF507-2AD0-F040-B456-C240097E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88A94-07EA-2541-8B11-8D936742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65203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496B1-B930-BF45-BFB5-C79A23F2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96BB4-8F33-FF43-ADE2-7C6644B2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21EE-331C-2B45-9C7B-B14F401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928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9B76-6893-6C47-9854-9D82DA06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522D-801E-654C-AE77-8B94CEB82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E0279-6E74-B941-BCCD-259E457E7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557BC-C91E-5B4D-B867-9BE75895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D0E46-DC82-0047-BD7C-93AB42E0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A35B1-D748-4F44-ACA7-ABA478C4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1121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D715-E9AF-2942-A91C-0C0A08FC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1F110-6B74-D44F-B5E6-6A332B6D5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C7692-94CC-4244-B7D9-95C9F79EF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62095-3EF8-E646-95E2-86CC1CB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E7F5F-EE9B-6346-83B2-D67200FF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AFA86-530F-EC49-BB7B-69FBDAE6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8368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5B1C7-B54C-8647-AE88-9C88AC51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2EB6-60E9-F44E-B357-E83260B5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0F323-EE5B-C44D-B070-D5F4995D1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2001-9364-A34F-A110-C6948A649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EAF5-DF08-244E-A451-984392243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840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2B40-6187-40F9-A4B0-30AB36FFC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985" y="1188698"/>
            <a:ext cx="6616029" cy="1393031"/>
          </a:xfrm>
        </p:spPr>
        <p:txBody>
          <a:bodyPr>
            <a:noAutofit/>
          </a:bodyPr>
          <a:lstStyle/>
          <a:p>
            <a:r>
              <a:rPr lang="en-US" sz="2700" b="1" dirty="0">
                <a:latin typeface="Garamond" panose="02020404030301010803" pitchFamily="18" charset="0"/>
              </a:rPr>
              <a:t>Modeling Food Attributes as a Multiplex Network to Understand Preference-Based Multi-Attribute Decision-Making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8CEBE-7F8F-E145-9705-B5A56F5ADF7E}"/>
              </a:ext>
            </a:extLst>
          </p:cNvPr>
          <p:cNvSpPr txBox="1"/>
          <p:nvPr/>
        </p:nvSpPr>
        <p:spPr>
          <a:xfrm>
            <a:off x="2168080" y="2698901"/>
            <a:ext cx="4769750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Garamond" panose="02020404030301010803" pitchFamily="18" charset="0"/>
              </a:rPr>
              <a:t>Raman Ebrahimi, Kianté Fernandez,</a:t>
            </a:r>
          </a:p>
          <a:p>
            <a:pPr algn="ctr"/>
            <a:r>
              <a:rPr lang="en-US" sz="1350" dirty="0">
                <a:latin typeface="Garamond" panose="02020404030301010803" pitchFamily="18" charset="0"/>
              </a:rPr>
              <a:t>Department of Electrical and Computer Engineering,</a:t>
            </a:r>
          </a:p>
          <a:p>
            <a:pPr algn="ctr"/>
            <a:r>
              <a:rPr lang="en-US" sz="1350" dirty="0">
                <a:latin typeface="Garamond" panose="02020404030301010803" pitchFamily="18" charset="0"/>
                <a:ea typeface="Garamond"/>
                <a:cs typeface="Garamond"/>
                <a:sym typeface="Garamond"/>
              </a:rPr>
              <a:t>The Ohio State University</a:t>
            </a:r>
          </a:p>
          <a:p>
            <a:pPr indent="85725" algn="ctr">
              <a:lnSpc>
                <a:spcPct val="115000"/>
              </a:lnSpc>
            </a:pPr>
            <a:r>
              <a:rPr lang="en-US" sz="1350" dirty="0">
                <a:latin typeface="Garamond" panose="02020404030301010803" pitchFamily="18" charset="0"/>
                <a:ea typeface="Garamond"/>
                <a:cs typeface="Garamond"/>
                <a:sym typeface="Garamond"/>
              </a:rPr>
              <a:t>Department of Psychology, </a:t>
            </a:r>
          </a:p>
          <a:p>
            <a:pPr indent="85725" algn="ctr">
              <a:lnSpc>
                <a:spcPct val="115000"/>
              </a:lnSpc>
            </a:pPr>
            <a:r>
              <a:rPr lang="en-US" sz="1350" dirty="0">
                <a:latin typeface="Garamond" panose="02020404030301010803" pitchFamily="18" charset="0"/>
                <a:ea typeface="Garamond"/>
                <a:cs typeface="Garamond"/>
                <a:sym typeface="Garamond"/>
              </a:rPr>
              <a:t>The Ohio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B7E88-B157-81FC-B100-D967548D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" y="3881212"/>
            <a:ext cx="1218745" cy="11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0BA8D2-7327-F253-2A63-A2462BD68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78" b="17688"/>
          <a:stretch/>
        </p:blipFill>
        <p:spPr>
          <a:xfrm>
            <a:off x="4674427" y="780583"/>
            <a:ext cx="3651143" cy="3582334"/>
          </a:xfrm>
          <a:prstGeom prst="rect">
            <a:avLst/>
          </a:prstGeom>
        </p:spPr>
      </p:pic>
      <p:sp>
        <p:nvSpPr>
          <p:cNvPr id="72" name="Google Shape;72;p16"/>
          <p:cNvSpPr txBox="1"/>
          <p:nvPr/>
        </p:nvSpPr>
        <p:spPr>
          <a:xfrm>
            <a:off x="223675" y="226292"/>
            <a:ext cx="424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What</a:t>
            </a:r>
            <a:endParaRPr sz="4800" b="1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To build a </a:t>
            </a:r>
            <a:r>
              <a:rPr lang="en-US" sz="2000" dirty="0">
                <a:solidFill>
                  <a:schemeClr val="bg1"/>
                </a:solidFill>
                <a:highlight>
                  <a:srgbClr val="007BDE"/>
                </a:highlight>
                <a:latin typeface="Public Sans"/>
                <a:ea typeface="Public Sans"/>
                <a:cs typeface="Public Sans"/>
                <a:sym typeface="Public Sans"/>
              </a:rPr>
              <a:t>multiplex representation </a:t>
            </a:r>
            <a:r>
              <a:rPr lang="en-US" sz="20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of food attributes to further explain </a:t>
            </a:r>
            <a:r>
              <a:rPr lang="en-US" sz="2000" dirty="0">
                <a:solidFill>
                  <a:schemeClr val="bg1"/>
                </a:solidFill>
                <a:highlight>
                  <a:srgbClr val="007BDE"/>
                </a:highlight>
                <a:latin typeface="Public Sans"/>
                <a:ea typeface="Public Sans"/>
                <a:cs typeface="Public Sans"/>
                <a:sym typeface="Public Sans"/>
              </a:rPr>
              <a:t>preference-based multi-attribute decision-making</a:t>
            </a:r>
            <a:r>
              <a:rPr lang="en-US" sz="20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. We aim to demonstrate how accounting for </a:t>
            </a:r>
            <a:r>
              <a:rPr lang="en-US" sz="2000" dirty="0">
                <a:solidFill>
                  <a:schemeClr val="bg1"/>
                </a:solidFill>
                <a:highlight>
                  <a:srgbClr val="007BDE"/>
                </a:highlight>
                <a:latin typeface="Public Sans"/>
                <a:ea typeface="Public Sans"/>
                <a:cs typeface="Public Sans"/>
                <a:sym typeface="Public Sans"/>
              </a:rPr>
              <a:t>patterns within multiplex networks </a:t>
            </a:r>
            <a:r>
              <a:rPr lang="en-US" sz="2000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can capture what could not be observed in single-layer networks alone.</a:t>
            </a:r>
          </a:p>
        </p:txBody>
      </p:sp>
      <p:sp>
        <p:nvSpPr>
          <p:cNvPr id="74" name="Google Shape;74;p16"/>
          <p:cNvSpPr/>
          <p:nvPr/>
        </p:nvSpPr>
        <p:spPr>
          <a:xfrm>
            <a:off x="-800" y="4652800"/>
            <a:ext cx="9144000" cy="490800"/>
          </a:xfrm>
          <a:prstGeom prst="rect">
            <a:avLst/>
          </a:prstGeom>
          <a:solidFill>
            <a:srgbClr val="007BDE"/>
          </a:solidFill>
          <a:ln w="9525" cap="flat" cmpd="sng">
            <a:solidFill>
              <a:srgbClr val="005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Google Shape;73;p16">
            <a:extLst>
              <a:ext uri="{FF2B5EF4-FFF2-40B4-BE49-F238E27FC236}">
                <a16:creationId xmlns:a16="http://schemas.microsoft.com/office/drawing/2014/main" id="{C07F88EA-6D00-5B47-FF60-378012561DBF}"/>
              </a:ext>
            </a:extLst>
          </p:cNvPr>
          <p:cNvCxnSpPr/>
          <p:nvPr/>
        </p:nvCxnSpPr>
        <p:spPr>
          <a:xfrm>
            <a:off x="272425" y="1057092"/>
            <a:ext cx="41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23675" y="226292"/>
            <a:ext cx="424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Why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-800" y="4652800"/>
            <a:ext cx="9144000" cy="490800"/>
          </a:xfrm>
          <a:prstGeom prst="rect">
            <a:avLst/>
          </a:prstGeom>
          <a:solidFill>
            <a:srgbClr val="007BDE"/>
          </a:solidFill>
          <a:ln w="9525" cap="flat" cmpd="sng">
            <a:solidFill>
              <a:srgbClr val="005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Google Shape;73;p16">
            <a:extLst>
              <a:ext uri="{FF2B5EF4-FFF2-40B4-BE49-F238E27FC236}">
                <a16:creationId xmlns:a16="http://schemas.microsoft.com/office/drawing/2014/main" id="{C07F88EA-6D00-5B47-FF60-378012561DBF}"/>
              </a:ext>
            </a:extLst>
          </p:cNvPr>
          <p:cNvCxnSpPr/>
          <p:nvPr/>
        </p:nvCxnSpPr>
        <p:spPr>
          <a:xfrm>
            <a:off x="272425" y="1057092"/>
            <a:ext cx="41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1B9E99C-7FBF-F375-3663-C0CC5F7A9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4" b="6665"/>
          <a:stretch/>
        </p:blipFill>
        <p:spPr>
          <a:xfrm>
            <a:off x="152603" y="1597892"/>
            <a:ext cx="3941172" cy="2525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B69C04-9DE2-C05F-D495-81A9D531FEF9}"/>
              </a:ext>
            </a:extLst>
          </p:cNvPr>
          <p:cNvSpPr txBox="1"/>
          <p:nvPr/>
        </p:nvSpPr>
        <p:spPr>
          <a:xfrm>
            <a:off x="4469575" y="12207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Preference-</a:t>
            </a:r>
            <a:r>
              <a:rPr lang="en-US" b="1" dirty="0"/>
              <a:t>based </a:t>
            </a:r>
            <a:r>
              <a:rPr lang="en-US" b="1" dirty="0">
                <a:effectLst/>
              </a:rPr>
              <a:t>Multi-attribute Decision making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849A4E-4F10-C5FA-AE70-1E5D40EC709A}"/>
              </a:ext>
            </a:extLst>
          </p:cNvPr>
          <p:cNvGrpSpPr/>
          <p:nvPr/>
        </p:nvGrpSpPr>
        <p:grpSpPr>
          <a:xfrm>
            <a:off x="4032938" y="2127428"/>
            <a:ext cx="5111062" cy="1178517"/>
            <a:chOff x="335901" y="2681093"/>
            <a:chExt cx="8632569" cy="2062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E4FD1B-692F-A7C3-EFC8-1B29F80E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901" y="2681093"/>
              <a:ext cx="8632569" cy="20629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632CE0-11D1-3A92-1269-EBBC3985B4CE}"/>
                </a:ext>
              </a:extLst>
            </p:cNvPr>
            <p:cNvSpPr/>
            <p:nvPr/>
          </p:nvSpPr>
          <p:spPr>
            <a:xfrm>
              <a:off x="486135" y="2771192"/>
              <a:ext cx="998376" cy="16981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10" descr="1,155,218 Orange Fruit Stock Photos, Pictures &amp; Royalty-Free Images - iStock">
              <a:extLst>
                <a:ext uri="{FF2B5EF4-FFF2-40B4-BE49-F238E27FC236}">
                  <a16:creationId xmlns:a16="http://schemas.microsoft.com/office/drawing/2014/main" id="{58FE35C8-55C5-34A0-E9E1-08019660F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40" y="2771192"/>
              <a:ext cx="605966" cy="557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The Sterile Banana - Conservation">
              <a:extLst>
                <a:ext uri="{FF2B5EF4-FFF2-40B4-BE49-F238E27FC236}">
                  <a16:creationId xmlns:a16="http://schemas.microsoft.com/office/drawing/2014/main" id="{D56DD528-8B6C-F0E9-C399-0A34BB21B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46" y="3282243"/>
              <a:ext cx="878336" cy="58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QUICK! While the Americans are asleep, post high resolution photos of fruit!  - Imgur">
              <a:extLst>
                <a:ext uri="{FF2B5EF4-FFF2-40B4-BE49-F238E27FC236}">
                  <a16:creationId xmlns:a16="http://schemas.microsoft.com/office/drawing/2014/main" id="{E4402CC8-6DF9-3670-FB81-2D928BD16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40" y="3803558"/>
              <a:ext cx="605966" cy="676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300296D-0349-1991-A741-D21C391C8C53}"/>
              </a:ext>
            </a:extLst>
          </p:cNvPr>
          <p:cNvSpPr txBox="1"/>
          <p:nvPr/>
        </p:nvSpPr>
        <p:spPr>
          <a:xfrm>
            <a:off x="937986" y="1151289"/>
            <a:ext cx="490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Food has many attributes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D9E8E9-5950-8667-E720-5D77C298ADB2}"/>
              </a:ext>
            </a:extLst>
          </p:cNvPr>
          <p:cNvSpPr txBox="1"/>
          <p:nvPr/>
        </p:nvSpPr>
        <p:spPr>
          <a:xfrm>
            <a:off x="929712" y="4262157"/>
            <a:ext cx="7724033" cy="30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new lens for understanding how individuals evaluate and make decisions about food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23675" y="226292"/>
            <a:ext cx="424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How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-800" y="4652800"/>
            <a:ext cx="9144000" cy="490800"/>
          </a:xfrm>
          <a:prstGeom prst="rect">
            <a:avLst/>
          </a:prstGeom>
          <a:solidFill>
            <a:srgbClr val="007BDE"/>
          </a:solidFill>
          <a:ln w="9525" cap="flat" cmpd="sng">
            <a:solidFill>
              <a:srgbClr val="005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3;p16">
            <a:extLst>
              <a:ext uri="{FF2B5EF4-FFF2-40B4-BE49-F238E27FC236}">
                <a16:creationId xmlns:a16="http://schemas.microsoft.com/office/drawing/2014/main" id="{C07F88EA-6D00-5B47-FF60-378012561DBF}"/>
              </a:ext>
            </a:extLst>
          </p:cNvPr>
          <p:cNvCxnSpPr/>
          <p:nvPr/>
        </p:nvCxnSpPr>
        <p:spPr>
          <a:xfrm>
            <a:off x="272425" y="1057092"/>
            <a:ext cx="41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2" descr="User Avatar">
            <a:extLst>
              <a:ext uri="{FF2B5EF4-FFF2-40B4-BE49-F238E27FC236}">
                <a16:creationId xmlns:a16="http://schemas.microsoft.com/office/drawing/2014/main" id="{13AB8200-B237-7EE8-F323-14381320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63" y="2473316"/>
            <a:ext cx="679161" cy="6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11851-7AC1-49A7-D2AF-C06203AD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04" y="2011259"/>
            <a:ext cx="952500" cy="1524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FEF7C0C7-B8C0-7E4C-38AD-3CA60034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51" y="3063652"/>
            <a:ext cx="1967325" cy="93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3BB92C-7009-AE58-897D-3218CEC9A7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950"/>
          <a:stretch/>
        </p:blipFill>
        <p:spPr>
          <a:xfrm>
            <a:off x="3031269" y="2011259"/>
            <a:ext cx="1476955" cy="1097689"/>
          </a:xfrm>
          <a:prstGeom prst="rect">
            <a:avLst/>
          </a:prstGeom>
        </p:spPr>
      </p:pic>
      <p:pic>
        <p:nvPicPr>
          <p:cNvPr id="5122" name="Picture 2" descr="IC-FOODS">
            <a:extLst>
              <a:ext uri="{FF2B5EF4-FFF2-40B4-BE49-F238E27FC236}">
                <a16:creationId xmlns:a16="http://schemas.microsoft.com/office/drawing/2014/main" id="{26FDAF16-CE57-B33B-7B86-791F1952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73" y="1400001"/>
            <a:ext cx="791879" cy="93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CF80EEAE-E214-628F-EEE5-FCC808485B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0756"/>
          <a:stretch/>
        </p:blipFill>
        <p:spPr>
          <a:xfrm>
            <a:off x="4635778" y="1530504"/>
            <a:ext cx="4171898" cy="24705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813587-942C-1AA0-B587-022F5B18E90E}"/>
              </a:ext>
            </a:extLst>
          </p:cNvPr>
          <p:cNvSpPr txBox="1"/>
          <p:nvPr/>
        </p:nvSpPr>
        <p:spPr>
          <a:xfrm>
            <a:off x="728941" y="1173607"/>
            <a:ext cx="3945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1400" b="1" spc="-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ich data sources for food-related research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B41FA0-5DE7-B290-CC0E-4562366F2FD3}"/>
              </a:ext>
            </a:extLst>
          </p:cNvPr>
          <p:cNvSpPr txBox="1"/>
          <p:nvPr/>
        </p:nvSpPr>
        <p:spPr>
          <a:xfrm>
            <a:off x="5382750" y="1173607"/>
            <a:ext cx="3273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spc="-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Multi-layer community detection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6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23675" y="226292"/>
            <a:ext cx="424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Thanks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-800" y="4652800"/>
            <a:ext cx="9144000" cy="490800"/>
          </a:xfrm>
          <a:prstGeom prst="rect">
            <a:avLst/>
          </a:prstGeom>
          <a:solidFill>
            <a:srgbClr val="007BDE"/>
          </a:solidFill>
          <a:ln w="9525" cap="flat" cmpd="sng">
            <a:solidFill>
              <a:srgbClr val="005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3;p16">
            <a:extLst>
              <a:ext uri="{FF2B5EF4-FFF2-40B4-BE49-F238E27FC236}">
                <a16:creationId xmlns:a16="http://schemas.microsoft.com/office/drawing/2014/main" id="{C07F88EA-6D00-5B47-FF60-378012561DBF}"/>
              </a:ext>
            </a:extLst>
          </p:cNvPr>
          <p:cNvCxnSpPr/>
          <p:nvPr/>
        </p:nvCxnSpPr>
        <p:spPr>
          <a:xfrm>
            <a:off x="272425" y="1057092"/>
            <a:ext cx="41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A picture of me.">
            <a:extLst>
              <a:ext uri="{FF2B5EF4-FFF2-40B4-BE49-F238E27FC236}">
                <a16:creationId xmlns:a16="http://schemas.microsoft.com/office/drawing/2014/main" id="{8DD70426-1F50-E4BB-C743-C391BEB5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3" y="1539112"/>
            <a:ext cx="1300237" cy="173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90F21A4B-3091-8D36-025A-96DBA3E6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05" y="1538397"/>
            <a:ext cx="1300237" cy="17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EA700-594E-F683-5374-A1A91AC72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96" y="3605103"/>
            <a:ext cx="5100856" cy="35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518DC-7B95-EAC3-AAC0-B21BF1FFB1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156"/>
          <a:stretch/>
        </p:blipFill>
        <p:spPr>
          <a:xfrm>
            <a:off x="1974548" y="3960749"/>
            <a:ext cx="2279492" cy="51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AE9A6-2984-6213-05A7-B090F00204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29"/>
          <a:stretch/>
        </p:blipFill>
        <p:spPr>
          <a:xfrm>
            <a:off x="374696" y="3964767"/>
            <a:ext cx="1599852" cy="5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25E541C5BC7B4D9EF81E2BE5A23786" ma:contentTypeVersion="9" ma:contentTypeDescription="Create a new document." ma:contentTypeScope="" ma:versionID="3f6f3d4dd52ac88cfea93d380244b81e">
  <xsd:schema xmlns:xsd="http://www.w3.org/2001/XMLSchema" xmlns:xs="http://www.w3.org/2001/XMLSchema" xmlns:p="http://schemas.microsoft.com/office/2006/metadata/properties" xmlns:ns2="7282df17-b3c9-4850-8ca7-2d11091ff8f2" targetNamespace="http://schemas.microsoft.com/office/2006/metadata/properties" ma:root="true" ma:fieldsID="5c9a55d0a10bbda310c2bb1be4d9c27e" ns2:_="">
    <xsd:import namespace="7282df17-b3c9-4850-8ca7-2d11091ff8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2df17-b3c9-4850-8ca7-2d11091ff8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22AD0D-6FFC-491A-8025-6242F1ED00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942C878-7C02-41CB-BB75-5B12E6DD97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82df17-b3c9-4850-8ca7-2d11091ff8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DDA54-CC94-41FE-89BE-7C5E541C58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13336</TotalTime>
  <Words>152</Words>
  <Application>Microsoft Macintosh PowerPoint</Application>
  <PresentationFormat>On-screen Show (16:9)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Garamond</vt:lpstr>
      <vt:lpstr>Arial</vt:lpstr>
      <vt:lpstr>Calibri Light</vt:lpstr>
      <vt:lpstr>Public Sans</vt:lpstr>
      <vt:lpstr>Calibri</vt:lpstr>
      <vt:lpstr>Office Theme</vt:lpstr>
      <vt:lpstr>Modeling Food Attributes as a Multiplex Network to Understand Preference-Based Multi-Attribute Decision-Making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Fernandez, Kiante</cp:lastModifiedBy>
  <cp:revision>41</cp:revision>
  <dcterms:modified xsi:type="dcterms:W3CDTF">2023-03-07T04:55:15Z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0x0101008625E541C5BC7B4D9EF81E2BE5A23786</vt:lpwstr>
  </property>
</Properties>
</file>